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2" r:id="rId12"/>
    <p:sldId id="300" r:id="rId13"/>
    <p:sldId id="268" r:id="rId14"/>
    <p:sldId id="269" r:id="rId15"/>
    <p:sldId id="272" r:id="rId16"/>
    <p:sldId id="273" r:id="rId17"/>
    <p:sldId id="274" r:id="rId18"/>
    <p:sldId id="299" r:id="rId19"/>
    <p:sldId id="275" r:id="rId20"/>
    <p:sldId id="279" r:id="rId21"/>
    <p:sldId id="280" r:id="rId22"/>
    <p:sldId id="284" r:id="rId23"/>
    <p:sldId id="285" r:id="rId24"/>
    <p:sldId id="286" r:id="rId25"/>
    <p:sldId id="289" r:id="rId26"/>
    <p:sldId id="287" r:id="rId27"/>
    <p:sldId id="288" r:id="rId28"/>
    <p:sldId id="290" r:id="rId29"/>
    <p:sldId id="291" r:id="rId30"/>
    <p:sldId id="292" r:id="rId31"/>
    <p:sldId id="293" r:id="rId32"/>
    <p:sldId id="294" r:id="rId33"/>
    <p:sldId id="295" r:id="rId34"/>
    <p:sldId id="297" r:id="rId35"/>
    <p:sldId id="296" r:id="rId36"/>
    <p:sldId id="29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1C2B-3AB2-439A-BAD7-B7EE5F5D8EF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CD98-8E46-4E2A-92E5-859CD90BC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1C2B-3AB2-439A-BAD7-B7EE5F5D8EF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CD98-8E46-4E2A-92E5-859CD90BC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1C2B-3AB2-439A-BAD7-B7EE5F5D8EF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CD98-8E46-4E2A-92E5-859CD90BC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1C2B-3AB2-439A-BAD7-B7EE5F5D8EF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CD98-8E46-4E2A-92E5-859CD90BC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1C2B-3AB2-439A-BAD7-B7EE5F5D8EF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CD98-8E46-4E2A-92E5-859CD90BC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1C2B-3AB2-439A-BAD7-B7EE5F5D8EF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CD98-8E46-4E2A-92E5-859CD90BC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1C2B-3AB2-439A-BAD7-B7EE5F5D8EF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CD98-8E46-4E2A-92E5-859CD90BC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1C2B-3AB2-439A-BAD7-B7EE5F5D8EF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CD98-8E46-4E2A-92E5-859CD90BC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1C2B-3AB2-439A-BAD7-B7EE5F5D8EF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CD98-8E46-4E2A-92E5-859CD90BC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1C2B-3AB2-439A-BAD7-B7EE5F5D8EF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CD98-8E46-4E2A-92E5-859CD90BC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1C2B-3AB2-439A-BAD7-B7EE5F5D8EF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CD98-8E46-4E2A-92E5-859CD90BC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A1C2B-3AB2-439A-BAD7-B7EE5F5D8EF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ACD98-8E46-4E2A-92E5-859CD90BC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ПЕДАГОГИЧЕСКИЕ ПРОБЛЕМЫ ФЕНОМЕНА ОДАРЕННОСТИ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 15</a:t>
            </a:r>
            <a:r>
              <a:rPr lang="ru-RU" b="1" dirty="0" smtClean="0">
                <a:solidFill>
                  <a:schemeClr val="tx1"/>
                </a:solidFill>
              </a:rPr>
              <a:t>октября 201</a:t>
            </a:r>
            <a:r>
              <a:rPr lang="en-US" b="1" dirty="0" smtClean="0">
                <a:solidFill>
                  <a:schemeClr val="tx1"/>
                </a:solidFill>
              </a:rPr>
              <a:t>5</a:t>
            </a:r>
            <a:endParaRPr lang="ru-RU" b="1" dirty="0" smtClean="0">
              <a:solidFill>
                <a:schemeClr val="tx1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Е.В. Семенова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4085258" cy="331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052736"/>
            <a:ext cx="4040188" cy="50734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Сюжет  5.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Этим детям тесно и скучно в стандарте школьного обучения, поскольку тот, несмотря на все инновации, все равно </a:t>
            </a:r>
            <a:r>
              <a:rPr lang="ru-RU" sz="2800" b="1" dirty="0"/>
              <a:t> </a:t>
            </a:r>
            <a:r>
              <a:rPr lang="ru-RU" sz="2800" b="1" dirty="0" smtClean="0"/>
              <a:t>призван «обслужить» </a:t>
            </a:r>
            <a:r>
              <a:rPr lang="ru-RU" sz="2800" b="1" dirty="0" smtClean="0">
                <a:solidFill>
                  <a:srgbClr val="C00000"/>
                </a:solidFill>
              </a:rPr>
              <a:t>ВСЕХ </a:t>
            </a:r>
            <a:r>
              <a:rPr lang="ru-RU" sz="2800" b="1" dirty="0" smtClean="0"/>
              <a:t>детей.</a:t>
            </a:r>
          </a:p>
          <a:p>
            <a:r>
              <a:rPr lang="ru-RU" sz="2800" b="1" i="1" dirty="0" smtClean="0"/>
              <a:t>Коменский с его девизом «учить всех всему» вечен!</a:t>
            </a:r>
            <a:endParaRPr lang="ru-RU" sz="2800" b="1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76872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484785"/>
            <a:ext cx="4040188" cy="324036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Сюжет  6</a:t>
            </a:r>
          </a:p>
          <a:p>
            <a:r>
              <a:rPr lang="ru-RU" sz="2800" b="1" dirty="0" smtClean="0"/>
              <a:t>Одаренные дети испытывают трудности в общении.</a:t>
            </a:r>
          </a:p>
          <a:p>
            <a:r>
              <a:rPr lang="ru-RU" sz="2800" b="1" dirty="0" smtClean="0"/>
              <a:t>«Чужие среди своих»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861048"/>
            <a:ext cx="4384342" cy="240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Сюжет № 7</a:t>
            </a:r>
          </a:p>
          <a:p>
            <a:r>
              <a:rPr lang="ru-RU" sz="2800" b="1" dirty="0" smtClean="0"/>
              <a:t>Зачастую одаренные дети испытывают трудности в </a:t>
            </a:r>
            <a:r>
              <a:rPr lang="ru-RU" sz="2800" b="1" dirty="0" err="1" smtClean="0"/>
              <a:t>гендерном</a:t>
            </a:r>
            <a:r>
              <a:rPr lang="ru-RU" sz="2800" b="1" dirty="0" smtClean="0"/>
              <a:t> плане и в половой идентификации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39438"/>
            <a:ext cx="3600400" cy="288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980728"/>
            <a:ext cx="4041775" cy="5145435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Сюжет  8</a:t>
            </a:r>
          </a:p>
          <a:p>
            <a:r>
              <a:rPr lang="ru-RU" sz="4000" b="1" dirty="0" smtClean="0"/>
              <a:t>Это дети, обладающие врожденной цифровой культурой (или </a:t>
            </a:r>
            <a:r>
              <a:rPr lang="ru-RU" sz="4000" b="1" dirty="0" err="1" smtClean="0"/>
              <a:t>бескультурием</a:t>
            </a:r>
            <a:r>
              <a:rPr lang="ru-RU" sz="4000" b="1" dirty="0" smtClean="0"/>
              <a:t>?)</a:t>
            </a:r>
          </a:p>
          <a:p>
            <a:r>
              <a:rPr lang="ru-RU" sz="4000" b="1" dirty="0" smtClean="0"/>
              <a:t>Но! Все равно это новая популяция – </a:t>
            </a:r>
            <a:r>
              <a:rPr lang="ru-RU" sz="4000" b="1" dirty="0" smtClean="0">
                <a:solidFill>
                  <a:srgbClr val="C00000"/>
                </a:solidFill>
              </a:rPr>
              <a:t>«</a:t>
            </a:r>
            <a:r>
              <a:rPr lang="en-US" sz="4000" b="1" dirty="0" smtClean="0">
                <a:solidFill>
                  <a:srgbClr val="C00000"/>
                </a:solidFill>
              </a:rPr>
              <a:t>digital native</a:t>
            </a:r>
            <a:r>
              <a:rPr lang="ru-RU" sz="4000" b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4000" b="1" dirty="0" smtClean="0"/>
              <a:t>Они просто ходят в Интернет,</a:t>
            </a:r>
          </a:p>
          <a:p>
            <a:r>
              <a:rPr lang="ru-RU" sz="4000" b="1" dirty="0" smtClean="0"/>
              <a:t>Они имеют ярко выраженное «клиповое мышление»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040188" cy="271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332656"/>
            <a:ext cx="4040188" cy="579350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Сюжет  9</a:t>
            </a:r>
          </a:p>
          <a:p>
            <a:r>
              <a:rPr lang="ru-RU" b="1" dirty="0" smtClean="0"/>
              <a:t>Как и обычные дети, они жертвы современного дошкольного образования, где нет места игре, значит не развивается </a:t>
            </a:r>
            <a:r>
              <a:rPr lang="ru-RU" b="1" dirty="0" smtClean="0">
                <a:solidFill>
                  <a:srgbClr val="C00000"/>
                </a:solidFill>
              </a:rPr>
              <a:t>ВООБРАЖЕНИЕ, </a:t>
            </a:r>
            <a:r>
              <a:rPr lang="ru-RU" b="1" dirty="0" smtClean="0"/>
              <a:t>без которого невозможно моделирование в любом виде деятельности. Талант без воображения </a:t>
            </a:r>
            <a:r>
              <a:rPr lang="ru-RU" b="1" dirty="0" smtClean="0">
                <a:solidFill>
                  <a:srgbClr val="7030A0"/>
                </a:solidFill>
              </a:rPr>
              <a:t>ПОГИБАЕТ. </a:t>
            </a:r>
            <a:r>
              <a:rPr lang="ru-RU" b="1" dirty="0" smtClean="0"/>
              <a:t>Только в игре развивается </a:t>
            </a:r>
            <a:r>
              <a:rPr lang="ru-RU" b="1" dirty="0" smtClean="0">
                <a:solidFill>
                  <a:srgbClr val="7030A0"/>
                </a:solidFill>
              </a:rPr>
              <a:t>произвольное внимание.</a:t>
            </a:r>
          </a:p>
          <a:p>
            <a:r>
              <a:rPr lang="ru-RU" b="1" dirty="0" smtClean="0"/>
              <a:t>Дети, </a:t>
            </a:r>
            <a:r>
              <a:rPr lang="ru-RU" b="1" dirty="0" smtClean="0">
                <a:solidFill>
                  <a:srgbClr val="7030A0"/>
                </a:solidFill>
              </a:rPr>
              <a:t>НЕ</a:t>
            </a:r>
            <a:r>
              <a:rPr lang="ru-RU" b="1" dirty="0" smtClean="0"/>
              <a:t> «проживая» игру как ведущий вид деятельности в дошкольном возрасте</a:t>
            </a:r>
            <a:r>
              <a:rPr lang="ru-RU" b="1" dirty="0" smtClean="0">
                <a:solidFill>
                  <a:srgbClr val="7030A0"/>
                </a:solidFill>
              </a:rPr>
              <a:t>,  НЕ </a:t>
            </a:r>
            <a:r>
              <a:rPr lang="ru-RU" b="1" dirty="0" smtClean="0"/>
              <a:t>развивают свою одаренность.</a:t>
            </a:r>
          </a:p>
          <a:p>
            <a:r>
              <a:rPr lang="ru-RU" b="1" dirty="0" smtClean="0"/>
              <a:t>В результате независимо от степени одаренности современные дети имеют </a:t>
            </a:r>
            <a:r>
              <a:rPr lang="ru-RU" b="1" dirty="0" smtClean="0">
                <a:solidFill>
                  <a:srgbClr val="C00000"/>
                </a:solidFill>
              </a:rPr>
              <a:t>ДРУГИЕ</a:t>
            </a:r>
            <a:r>
              <a:rPr lang="ru-RU" b="1" dirty="0" smtClean="0"/>
              <a:t> практики развития.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805469"/>
            <a:ext cx="4041775" cy="269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Тревожная информация № 1</a:t>
            </a:r>
            <a:endParaRPr lang="ru-RU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Игра (Е.О.Смирнова)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1042988" y="5445125"/>
            <a:ext cx="6624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V="1">
            <a:off x="1042988" y="2276475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4" name="Arc 8"/>
          <p:cNvSpPr>
            <a:spLocks/>
          </p:cNvSpPr>
          <p:nvPr/>
        </p:nvSpPr>
        <p:spPr bwMode="auto">
          <a:xfrm rot="11247308" flipV="1">
            <a:off x="1835150" y="2924175"/>
            <a:ext cx="3135313" cy="2305050"/>
          </a:xfrm>
          <a:custGeom>
            <a:avLst/>
            <a:gdLst>
              <a:gd name="G0" fmla="+- 1340 0 0"/>
              <a:gd name="G1" fmla="+- 21600 0 0"/>
              <a:gd name="G2" fmla="+- 21600 0 0"/>
              <a:gd name="T0" fmla="*/ 0 w 22940"/>
              <a:gd name="T1" fmla="*/ 42 h 25693"/>
              <a:gd name="T2" fmla="*/ 22549 w 22940"/>
              <a:gd name="T3" fmla="*/ 25693 h 25693"/>
              <a:gd name="T4" fmla="*/ 1340 w 22940"/>
              <a:gd name="T5" fmla="*/ 21600 h 25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940" h="25693" fill="none" extrusionOk="0">
                <a:moveTo>
                  <a:pt x="-1" y="41"/>
                </a:moveTo>
                <a:cubicBezTo>
                  <a:pt x="446" y="13"/>
                  <a:pt x="893" y="-1"/>
                  <a:pt x="1340" y="0"/>
                </a:cubicBezTo>
                <a:cubicBezTo>
                  <a:pt x="13269" y="0"/>
                  <a:pt x="22940" y="9670"/>
                  <a:pt x="22940" y="21600"/>
                </a:cubicBezTo>
                <a:cubicBezTo>
                  <a:pt x="22940" y="22973"/>
                  <a:pt x="22808" y="24344"/>
                  <a:pt x="22548" y="25692"/>
                </a:cubicBezTo>
              </a:path>
              <a:path w="22940" h="25693" stroke="0" extrusionOk="0">
                <a:moveTo>
                  <a:pt x="-1" y="41"/>
                </a:moveTo>
                <a:cubicBezTo>
                  <a:pt x="446" y="13"/>
                  <a:pt x="893" y="-1"/>
                  <a:pt x="1340" y="0"/>
                </a:cubicBezTo>
                <a:cubicBezTo>
                  <a:pt x="13269" y="0"/>
                  <a:pt x="22940" y="9670"/>
                  <a:pt x="22940" y="21600"/>
                </a:cubicBezTo>
                <a:cubicBezTo>
                  <a:pt x="22940" y="22973"/>
                  <a:pt x="22808" y="24344"/>
                  <a:pt x="22548" y="25692"/>
                </a:cubicBezTo>
                <a:lnTo>
                  <a:pt x="134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5" name="Arc 9"/>
          <p:cNvSpPr>
            <a:spLocks/>
          </p:cNvSpPr>
          <p:nvPr/>
        </p:nvSpPr>
        <p:spPr bwMode="auto">
          <a:xfrm rot="21514583" flipV="1">
            <a:off x="1773238" y="3130550"/>
            <a:ext cx="3409950" cy="1944688"/>
          </a:xfrm>
          <a:custGeom>
            <a:avLst/>
            <a:gdLst>
              <a:gd name="G0" fmla="+- 3355 0 0"/>
              <a:gd name="G1" fmla="+- 21600 0 0"/>
              <a:gd name="G2" fmla="+- 21600 0 0"/>
              <a:gd name="T0" fmla="*/ 0 w 24955"/>
              <a:gd name="T1" fmla="*/ 262 h 21600"/>
              <a:gd name="T2" fmla="*/ 24955 w 24955"/>
              <a:gd name="T3" fmla="*/ 21600 h 21600"/>
              <a:gd name="T4" fmla="*/ 3355 w 2495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955" h="21600" fill="none" extrusionOk="0">
                <a:moveTo>
                  <a:pt x="0" y="262"/>
                </a:moveTo>
                <a:cubicBezTo>
                  <a:pt x="1109" y="87"/>
                  <a:pt x="2231" y="-1"/>
                  <a:pt x="3355" y="0"/>
                </a:cubicBezTo>
                <a:cubicBezTo>
                  <a:pt x="15284" y="0"/>
                  <a:pt x="24955" y="9670"/>
                  <a:pt x="24955" y="21600"/>
                </a:cubicBezTo>
              </a:path>
              <a:path w="24955" h="21600" stroke="0" extrusionOk="0">
                <a:moveTo>
                  <a:pt x="0" y="262"/>
                </a:moveTo>
                <a:cubicBezTo>
                  <a:pt x="1109" y="87"/>
                  <a:pt x="2231" y="-1"/>
                  <a:pt x="3355" y="0"/>
                </a:cubicBezTo>
                <a:cubicBezTo>
                  <a:pt x="15284" y="0"/>
                  <a:pt x="24955" y="9670"/>
                  <a:pt x="24955" y="21600"/>
                </a:cubicBezTo>
                <a:lnTo>
                  <a:pt x="3355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Arc 10"/>
          <p:cNvSpPr>
            <a:spLocks/>
          </p:cNvSpPr>
          <p:nvPr/>
        </p:nvSpPr>
        <p:spPr bwMode="auto">
          <a:xfrm flipV="1">
            <a:off x="1746250" y="3500438"/>
            <a:ext cx="3389313" cy="1873250"/>
          </a:xfrm>
          <a:custGeom>
            <a:avLst/>
            <a:gdLst>
              <a:gd name="G0" fmla="+- 117 0 0"/>
              <a:gd name="G1" fmla="+- 21600 0 0"/>
              <a:gd name="G2" fmla="+- 21600 0 0"/>
              <a:gd name="T0" fmla="*/ 0 w 21177"/>
              <a:gd name="T1" fmla="*/ 0 h 21600"/>
              <a:gd name="T2" fmla="*/ 21177 w 21177"/>
              <a:gd name="T3" fmla="*/ 16800 h 21600"/>
              <a:gd name="T4" fmla="*/ 117 w 2117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77" h="21600" fill="none" extrusionOk="0">
                <a:moveTo>
                  <a:pt x="0" y="0"/>
                </a:moveTo>
                <a:cubicBezTo>
                  <a:pt x="39" y="0"/>
                  <a:pt x="78" y="-1"/>
                  <a:pt x="117" y="0"/>
                </a:cubicBezTo>
                <a:cubicBezTo>
                  <a:pt x="10197" y="0"/>
                  <a:pt x="18936" y="6972"/>
                  <a:pt x="21176" y="16800"/>
                </a:cubicBezTo>
              </a:path>
              <a:path w="21177" h="21600" stroke="0" extrusionOk="0">
                <a:moveTo>
                  <a:pt x="0" y="0"/>
                </a:moveTo>
                <a:cubicBezTo>
                  <a:pt x="39" y="0"/>
                  <a:pt x="78" y="-1"/>
                  <a:pt x="117" y="0"/>
                </a:cubicBezTo>
                <a:cubicBezTo>
                  <a:pt x="10197" y="0"/>
                  <a:pt x="18936" y="6972"/>
                  <a:pt x="21176" y="16800"/>
                </a:cubicBezTo>
                <a:lnTo>
                  <a:pt x="117" y="21600"/>
                </a:lnTo>
                <a:close/>
              </a:path>
            </a:pathLst>
          </a:custGeom>
          <a:noFill/>
          <a:ln w="57150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9" name="Arc 13"/>
          <p:cNvSpPr>
            <a:spLocks/>
          </p:cNvSpPr>
          <p:nvPr/>
        </p:nvSpPr>
        <p:spPr bwMode="auto">
          <a:xfrm rot="11247308" flipV="1">
            <a:off x="1835150" y="3141663"/>
            <a:ext cx="3135313" cy="2312987"/>
          </a:xfrm>
          <a:custGeom>
            <a:avLst/>
            <a:gdLst>
              <a:gd name="G0" fmla="+- 1340 0 0"/>
              <a:gd name="G1" fmla="+- 21600 0 0"/>
              <a:gd name="G2" fmla="+- 21600 0 0"/>
              <a:gd name="T0" fmla="*/ 0 w 22940"/>
              <a:gd name="T1" fmla="*/ 42 h 25693"/>
              <a:gd name="T2" fmla="*/ 22549 w 22940"/>
              <a:gd name="T3" fmla="*/ 25693 h 25693"/>
              <a:gd name="T4" fmla="*/ 1340 w 22940"/>
              <a:gd name="T5" fmla="*/ 21600 h 25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940" h="25693" fill="none" extrusionOk="0">
                <a:moveTo>
                  <a:pt x="-1" y="41"/>
                </a:moveTo>
                <a:cubicBezTo>
                  <a:pt x="446" y="13"/>
                  <a:pt x="893" y="-1"/>
                  <a:pt x="1340" y="0"/>
                </a:cubicBezTo>
                <a:cubicBezTo>
                  <a:pt x="13269" y="0"/>
                  <a:pt x="22940" y="9670"/>
                  <a:pt x="22940" y="21600"/>
                </a:cubicBezTo>
                <a:cubicBezTo>
                  <a:pt x="22940" y="22973"/>
                  <a:pt x="22808" y="24344"/>
                  <a:pt x="22548" y="25692"/>
                </a:cubicBezTo>
              </a:path>
              <a:path w="22940" h="25693" stroke="0" extrusionOk="0">
                <a:moveTo>
                  <a:pt x="-1" y="41"/>
                </a:moveTo>
                <a:cubicBezTo>
                  <a:pt x="446" y="13"/>
                  <a:pt x="893" y="-1"/>
                  <a:pt x="1340" y="0"/>
                </a:cubicBezTo>
                <a:cubicBezTo>
                  <a:pt x="13269" y="0"/>
                  <a:pt x="22940" y="9670"/>
                  <a:pt x="22940" y="21600"/>
                </a:cubicBezTo>
                <a:cubicBezTo>
                  <a:pt x="22940" y="22973"/>
                  <a:pt x="22808" y="24344"/>
                  <a:pt x="22548" y="25692"/>
                </a:cubicBezTo>
                <a:lnTo>
                  <a:pt x="1340" y="21600"/>
                </a:lnTo>
                <a:close/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1" name="AutoShape 15"/>
          <p:cNvSpPr>
            <a:spLocks/>
          </p:cNvSpPr>
          <p:nvPr/>
        </p:nvSpPr>
        <p:spPr bwMode="auto">
          <a:xfrm>
            <a:off x="5219700" y="3357563"/>
            <a:ext cx="288925" cy="576262"/>
          </a:xfrm>
          <a:prstGeom prst="rightBracket">
            <a:avLst>
              <a:gd name="adj" fmla="val 16621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flipH="1">
            <a:off x="5580063" y="2708275"/>
            <a:ext cx="5048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6208713" y="2439988"/>
            <a:ext cx="1895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Недоразвитие </a:t>
            </a:r>
          </a:p>
          <a:p>
            <a:r>
              <a:rPr lang="ru-RU"/>
              <a:t>произвольности</a:t>
            </a:r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1692275" y="537368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5148263" y="537368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1384300" y="560863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З года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4984750" y="5537200"/>
            <a:ext cx="73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7 лет</a:t>
            </a:r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6227763" y="3573463"/>
            <a:ext cx="8651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6227763" y="3789363"/>
            <a:ext cx="86518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6227763" y="4221163"/>
            <a:ext cx="8651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6227763" y="4437063"/>
            <a:ext cx="865187" cy="0"/>
          </a:xfrm>
          <a:prstGeom prst="line">
            <a:avLst/>
          </a:prstGeom>
          <a:noFill/>
          <a:ln w="57150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7432675" y="344805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50-е</a:t>
            </a: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7432675" y="4097338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2000-е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  <p:bldP spid="34825" grpId="0" animBg="1"/>
      <p:bldP spid="34826" grpId="0" animBg="1"/>
      <p:bldP spid="34829" grpId="0" animBg="1"/>
      <p:bldP spid="34831" grpId="0" animBg="1"/>
      <p:bldP spid="34834" grpId="0"/>
      <p:bldP spid="34839" grpId="0" animBg="1"/>
      <p:bldP spid="34840" grpId="0" animBg="1"/>
      <p:bldP spid="34841" grpId="0" animBg="1"/>
      <p:bldP spid="34842" grpId="0" animBg="1"/>
      <p:bldP spid="34844" grpId="0"/>
      <p:bldP spid="348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Готовность к школе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684213" y="5734050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1042988" y="2565400"/>
            <a:ext cx="5616575" cy="25193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971550" y="2420938"/>
            <a:ext cx="5688013" cy="2663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900113" y="3429000"/>
            <a:ext cx="5903912" cy="1439863"/>
          </a:xfrm>
          <a:prstGeom prst="line">
            <a:avLst/>
          </a:prstGeom>
          <a:noFill/>
          <a:ln w="57150">
            <a:solidFill>
              <a:srgbClr val="0033C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042988" y="56610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735013" y="57531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1980-е</a:t>
            </a: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6732588" y="55895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6567488" y="5753100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2006-2007</a:t>
            </a:r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7019925" y="2133600"/>
            <a:ext cx="6492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7019925" y="2565400"/>
            <a:ext cx="64928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7092950" y="3644900"/>
            <a:ext cx="649288" cy="0"/>
          </a:xfrm>
          <a:prstGeom prst="line">
            <a:avLst/>
          </a:prstGeom>
          <a:noFill/>
          <a:ln w="38100">
            <a:solidFill>
              <a:srgbClr val="0033C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7812088" y="2133600"/>
            <a:ext cx="987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мотивы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7261225" y="2565400"/>
            <a:ext cx="1882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Знание о школе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7235825" y="3789363"/>
            <a:ext cx="1328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Позиция </a:t>
            </a:r>
          </a:p>
          <a:p>
            <a:r>
              <a:rPr lang="ru-RU"/>
              <a:t>школьника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  <p:bldP spid="409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Тревожная информация № 2</a:t>
            </a:r>
            <a:endParaRPr lang="ru-RU" sz="40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500" b="1" dirty="0" smtClean="0"/>
              <a:t>при </a:t>
            </a:r>
            <a:r>
              <a:rPr lang="ru-RU" sz="2500" b="1" dirty="0"/>
              <a:t>исследовании позиции школьника в </a:t>
            </a:r>
            <a:r>
              <a:rPr lang="en-US" sz="2500" b="1" dirty="0"/>
              <a:t>2006</a:t>
            </a:r>
            <a:r>
              <a:rPr lang="ru-RU" sz="2500" b="1" dirty="0"/>
              <a:t> в сравнении с данными 1980-х было обнаружено:</a:t>
            </a:r>
          </a:p>
          <a:p>
            <a:pPr>
              <a:lnSpc>
                <a:spcPct val="90000"/>
              </a:lnSpc>
            </a:pPr>
            <a:r>
              <a:rPr lang="ru-RU" sz="2500" b="1" dirty="0" smtClean="0"/>
              <a:t>гораздо </a:t>
            </a:r>
            <a:r>
              <a:rPr lang="ru-RU" sz="2500" b="1" dirty="0" err="1"/>
              <a:t>бОльшая</a:t>
            </a:r>
            <a:r>
              <a:rPr lang="ru-RU" sz="2500" b="1" dirty="0"/>
              <a:t> информированность о школе;</a:t>
            </a:r>
          </a:p>
          <a:p>
            <a:pPr>
              <a:lnSpc>
                <a:spcPct val="90000"/>
              </a:lnSpc>
            </a:pPr>
            <a:r>
              <a:rPr lang="ru-RU" sz="2500" b="1" dirty="0" smtClean="0"/>
              <a:t>снижение </a:t>
            </a:r>
            <a:r>
              <a:rPr lang="ru-RU" sz="2500" b="1" dirty="0"/>
              <a:t>учебной мотивации;</a:t>
            </a:r>
          </a:p>
          <a:p>
            <a:pPr>
              <a:lnSpc>
                <a:spcPct val="90000"/>
              </a:lnSpc>
            </a:pPr>
            <a:r>
              <a:rPr lang="ru-RU" sz="2500" b="1" dirty="0" smtClean="0"/>
              <a:t>повышение </a:t>
            </a:r>
            <a:r>
              <a:rPr lang="ru-RU" sz="2500" b="1" dirty="0"/>
              <a:t>интеллекта (общей информированности);</a:t>
            </a:r>
          </a:p>
          <a:p>
            <a:pPr>
              <a:lnSpc>
                <a:spcPct val="90000"/>
              </a:lnSpc>
            </a:pPr>
            <a:r>
              <a:rPr lang="ru-RU" sz="2500" b="1" dirty="0" smtClean="0"/>
              <a:t>отсутствие </a:t>
            </a:r>
            <a:r>
              <a:rPr lang="ru-RU" sz="2500" b="1" dirty="0"/>
              <a:t>различения школьной и дошкольной жизни;</a:t>
            </a:r>
          </a:p>
          <a:p>
            <a:pPr>
              <a:lnSpc>
                <a:spcPct val="90000"/>
              </a:lnSpc>
            </a:pPr>
            <a:r>
              <a:rPr lang="ru-RU" sz="2500" b="1" dirty="0" smtClean="0"/>
              <a:t>отсутствие </a:t>
            </a:r>
            <a:r>
              <a:rPr lang="ru-RU" sz="2500" b="1" dirty="0"/>
              <a:t>позиции школьника как ядра личности </a:t>
            </a:r>
          </a:p>
          <a:p>
            <a:pPr>
              <a:lnSpc>
                <a:spcPct val="90000"/>
              </a:lnSpc>
            </a:pPr>
            <a:r>
              <a:rPr lang="ru-RU" sz="2500" b="1" dirty="0" smtClean="0"/>
              <a:t>поступление </a:t>
            </a:r>
            <a:r>
              <a:rPr lang="ru-RU" sz="2500" b="1" dirty="0"/>
              <a:t>в школы не маркировано личностными </a:t>
            </a:r>
            <a:r>
              <a:rPr lang="ru-RU" sz="2500" b="1" dirty="0" smtClean="0"/>
              <a:t>новообразованиями…</a:t>
            </a:r>
            <a:endParaRPr lang="ru-RU" sz="2500" b="1" dirty="0"/>
          </a:p>
          <a:p>
            <a:pPr lvl="2">
              <a:lnSpc>
                <a:spcPct val="90000"/>
              </a:lnSpc>
            </a:pPr>
            <a:endParaRPr lang="ru-RU" sz="2500" dirty="0"/>
          </a:p>
          <a:p>
            <a:pPr lvl="2">
              <a:lnSpc>
                <a:spcPct val="90000"/>
              </a:lnSpc>
            </a:pPr>
            <a:endParaRPr lang="ru-RU" sz="1900" dirty="0"/>
          </a:p>
          <a:p>
            <a:pPr lvl="2">
              <a:lnSpc>
                <a:spcPct val="90000"/>
              </a:lnSpc>
            </a:pPr>
            <a:endParaRPr lang="en-US" sz="1900" dirty="0"/>
          </a:p>
          <a:p>
            <a:pPr>
              <a:lnSpc>
                <a:spcPct val="90000"/>
              </a:lnSpc>
            </a:pP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/>
              <a:t>Предположим, что у одаренных детей,  свой путь развития, данный свыше. Но живут они  </a:t>
            </a:r>
            <a:r>
              <a:rPr lang="ru-RU" sz="2800" b="1" dirty="0" smtClean="0">
                <a:solidFill>
                  <a:srgbClr val="C00000"/>
                </a:solidFill>
              </a:rPr>
              <a:t>здесь и сейчас, </a:t>
            </a:r>
            <a:r>
              <a:rPr lang="ru-RU" sz="2800" b="1" dirty="0" smtClean="0"/>
              <a:t>в конкретных исторических условиях. Как на фоне этой далеко не самой оптимистичной картинки происходит  развитие одаренных детей? Исследований на эту тему очень мало. </a:t>
            </a:r>
          </a:p>
          <a:p>
            <a:r>
              <a:rPr lang="ru-RU" sz="2800" b="1" dirty="0" smtClean="0"/>
              <a:t>Однако вспомним старика Фрейда… О нем чуть ниже.</a:t>
            </a:r>
          </a:p>
          <a:p>
            <a:r>
              <a:rPr lang="ru-RU" sz="2800" b="1" dirty="0" smtClean="0"/>
              <a:t>И перейдем к сюжету № 10.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88640"/>
            <a:ext cx="4040188" cy="593752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Сюжет  10 (самый важный</a:t>
            </a:r>
            <a:r>
              <a:rPr lang="ru-RU" b="1" dirty="0" smtClean="0"/>
              <a:t>!  Потому как касается </a:t>
            </a:r>
            <a:r>
              <a:rPr lang="ru-RU" b="1" dirty="0" smtClean="0">
                <a:solidFill>
                  <a:srgbClr val="C00000"/>
                </a:solidFill>
              </a:rPr>
              <a:t>нравственности)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Ответственность</a:t>
            </a:r>
            <a:r>
              <a:rPr lang="ru-RU" b="1" dirty="0" smtClean="0"/>
              <a:t> за дар божий. Сколько разрушенных судеб и нереализованных дарований! Почему? Ответа не дам. Но!  </a:t>
            </a:r>
          </a:p>
          <a:p>
            <a:r>
              <a:rPr lang="ru-RU" b="1" dirty="0" smtClean="0"/>
              <a:t>Вспомним старика </a:t>
            </a:r>
            <a:r>
              <a:rPr lang="ru-RU" b="1" dirty="0"/>
              <a:t> </a:t>
            </a:r>
            <a:r>
              <a:rPr lang="ru-RU" b="1" dirty="0" smtClean="0"/>
              <a:t>Фрейда. Он  рассказал нам о природе бессознательного, что лежит в основе творчества. Одаренные дети – творческие.</a:t>
            </a:r>
          </a:p>
          <a:p>
            <a:r>
              <a:rPr lang="ru-RU" b="1" dirty="0" smtClean="0"/>
              <a:t>А у современных детей  </a:t>
            </a:r>
            <a:r>
              <a:rPr lang="ru-RU" b="1" dirty="0"/>
              <a:t> </a:t>
            </a:r>
            <a:r>
              <a:rPr lang="ru-RU" b="1" dirty="0" smtClean="0"/>
              <a:t>нарушен естественный ход развития </a:t>
            </a:r>
            <a:r>
              <a:rPr lang="ru-RU" b="1" dirty="0" smtClean="0">
                <a:solidFill>
                  <a:srgbClr val="7030A0"/>
                </a:solidFill>
              </a:rPr>
              <a:t>бессознательного. </a:t>
            </a:r>
            <a:r>
              <a:rPr lang="ru-RU" b="1" dirty="0" smtClean="0"/>
              <a:t>Доказательства? Пожалуйста!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584331"/>
            <a:ext cx="4041775" cy="313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4608512"/>
          </a:xfrm>
        </p:spPr>
        <p:txBody>
          <a:bodyPr/>
          <a:lstStyle/>
          <a:p>
            <a:pPr algn="ctr"/>
            <a:r>
              <a:rPr lang="ru-RU" b="1" dirty="0" smtClean="0"/>
              <a:t>План:</a:t>
            </a:r>
          </a:p>
          <a:p>
            <a:pPr algn="just"/>
            <a:r>
              <a:rPr lang="ru-RU" b="1" dirty="0" smtClean="0"/>
              <a:t>1. Проблематика «встречи» учителя с одаренным ребенком: «</a:t>
            </a:r>
            <a:r>
              <a:rPr lang="ru-RU" b="1" dirty="0" smtClean="0">
                <a:solidFill>
                  <a:srgbClr val="C00000"/>
                </a:solidFill>
              </a:rPr>
              <a:t>КТО ЭТО?» </a:t>
            </a:r>
          </a:p>
          <a:p>
            <a:pPr algn="just"/>
            <a:r>
              <a:rPr lang="ru-RU" b="1" dirty="0" smtClean="0"/>
              <a:t>2.   Проблематика выбора стратегии работы с одаренным ребенком: </a:t>
            </a:r>
            <a:r>
              <a:rPr lang="ru-RU" b="1" dirty="0" smtClean="0">
                <a:solidFill>
                  <a:srgbClr val="C00000"/>
                </a:solidFill>
              </a:rPr>
              <a:t>«ЧТО С НИМ ДЕЛАТЬ?</a:t>
            </a:r>
          </a:p>
          <a:p>
            <a:pPr algn="just"/>
            <a:r>
              <a:rPr lang="ru-RU" b="1" dirty="0" smtClean="0"/>
              <a:t>3. Роль учителя в </a:t>
            </a:r>
            <a:r>
              <a:rPr lang="ru-RU" b="1" dirty="0" smtClean="0">
                <a:solidFill>
                  <a:srgbClr val="C00000"/>
                </a:solidFill>
              </a:rPr>
              <a:t>ОБРАЗОВАНИИ</a:t>
            </a:r>
            <a:r>
              <a:rPr lang="ru-RU" b="1" dirty="0" smtClean="0"/>
              <a:t> одаренного ребенка.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29698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0 -1 первый укус 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при кормлении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7838"/>
            <a:ext cx="8229600" cy="4383087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0" y="1924050"/>
            <a:ext cx="92075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310313" y="2636838"/>
            <a:ext cx="27176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Искусственное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 вскармливание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5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t="6378" b="6024"/>
          <a:stretch>
            <a:fillRect/>
          </a:stretch>
        </p:blipFill>
        <p:spPr>
          <a:xfrm>
            <a:off x="-757238" y="0"/>
            <a:ext cx="3995738" cy="6858000"/>
          </a:xfrm>
          <a:noFill/>
          <a:ln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 r="3354"/>
          <a:stretch>
            <a:fillRect/>
          </a:stretch>
        </p:blipFill>
        <p:spPr bwMode="auto">
          <a:xfrm>
            <a:off x="2339975" y="0"/>
            <a:ext cx="7127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-180975" y="476250"/>
            <a:ext cx="3902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1-3 приучение к горшку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023938" y="5751513"/>
            <a:ext cx="18165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</a:rPr>
              <a:t>Памперсы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563938" y="476250"/>
            <a:ext cx="634359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3-6 </a:t>
            </a:r>
            <a:r>
              <a:rPr lang="ru-RU" sz="2800" b="1" dirty="0">
                <a:solidFill>
                  <a:schemeClr val="bg1"/>
                </a:solidFill>
              </a:rPr>
              <a:t>– преодоление Эдипова комплекса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580063" y="5589588"/>
            <a:ext cx="27374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Неполная семья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/>
      <p:bldP spid="17418" grpId="0"/>
      <p:bldP spid="174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600" b="1" dirty="0"/>
              <a:t>Однако к 6  годам должна сформироваться полная трехкомпонентная структура личности:</a:t>
            </a:r>
          </a:p>
          <a:p>
            <a:endParaRPr lang="ru-RU" sz="2600" b="1" dirty="0"/>
          </a:p>
          <a:p>
            <a:endParaRPr lang="ru-RU" sz="2600" b="1" dirty="0"/>
          </a:p>
        </p:txBody>
      </p:sp>
      <p:sp>
        <p:nvSpPr>
          <p:cNvPr id="28696" name="AutoShape 24"/>
          <p:cNvSpPr>
            <a:spLocks noChangeArrowheads="1"/>
          </p:cNvSpPr>
          <p:nvPr/>
        </p:nvSpPr>
        <p:spPr bwMode="auto">
          <a:xfrm rot="-1012826">
            <a:off x="2700338" y="4437063"/>
            <a:ext cx="503237" cy="1296987"/>
          </a:xfrm>
          <a:prstGeom prst="curvedLeftArrow">
            <a:avLst>
              <a:gd name="adj1" fmla="val 51546"/>
              <a:gd name="adj2" fmla="val 10309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97" name="AutoShape 25"/>
          <p:cNvSpPr>
            <a:spLocks noChangeArrowheads="1"/>
          </p:cNvSpPr>
          <p:nvPr/>
        </p:nvSpPr>
        <p:spPr bwMode="auto">
          <a:xfrm rot="1146381">
            <a:off x="1835150" y="4437063"/>
            <a:ext cx="433388" cy="1296987"/>
          </a:xfrm>
          <a:prstGeom prst="curvedRightArrow">
            <a:avLst>
              <a:gd name="adj1" fmla="val 59853"/>
              <a:gd name="adj2" fmla="val 11970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8698" name="Picture 2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773238"/>
            <a:ext cx="4038600" cy="4394200"/>
          </a:xfrm>
          <a:noFill/>
          <a:ln/>
        </p:spPr>
      </p:pic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1331913" y="5661025"/>
            <a:ext cx="60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оно</a:t>
            </a: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2700338" y="5734050"/>
            <a:ext cx="1112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Сверх Я</a:t>
            </a: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2268538" y="4221163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Я</a:t>
            </a: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3995937" y="5588000"/>
            <a:ext cx="55316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/>
              <a:t>Видимо, она не </a:t>
            </a:r>
            <a:r>
              <a:rPr lang="ru-RU" sz="2800" b="1" dirty="0" smtClean="0"/>
              <a:t>форм</a:t>
            </a:r>
            <a:r>
              <a:rPr lang="ru-RU" sz="2800" b="1" dirty="0" smtClean="0">
                <a:solidFill>
                  <a:schemeClr val="bg1"/>
                </a:solidFill>
              </a:rPr>
              <a:t>ируется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/>
      <p:bldP spid="287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6-12 латентная фаза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60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600" b="1" dirty="0"/>
              <a:t>Благополучно?</a:t>
            </a:r>
          </a:p>
          <a:p>
            <a:r>
              <a:rPr lang="ru-RU" sz="2600" b="1" dirty="0"/>
              <a:t>Кажется, да.</a:t>
            </a:r>
          </a:p>
          <a:p>
            <a:endParaRPr lang="ru-RU" sz="2600" b="1" dirty="0"/>
          </a:p>
          <a:p>
            <a:endParaRPr lang="ru-RU" sz="2600" b="1" dirty="0"/>
          </a:p>
          <a:p>
            <a:r>
              <a:rPr lang="ru-RU" sz="2600" b="1" dirty="0"/>
              <a:t>Не торопитесь радоваться!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40322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12-18 генитальная фаза</a:t>
            </a:r>
          </a:p>
        </p:txBody>
      </p:sp>
      <p:pic>
        <p:nvPicPr>
          <p:cNvPr id="21512" name="Picture 8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557338"/>
            <a:ext cx="3959225" cy="4535487"/>
          </a:xfrm>
          <a:noFill/>
          <a:ln/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50825" y="1844675"/>
            <a:ext cx="30391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Мы надеемся</a:t>
            </a:r>
            <a:r>
              <a:rPr lang="ru-RU" sz="2800" b="1" dirty="0">
                <a:solidFill>
                  <a:schemeClr val="bg1"/>
                </a:solidFill>
              </a:rPr>
              <a:t>,</a:t>
            </a:r>
            <a:r>
              <a:rPr lang="ru-RU" sz="2800" b="1" dirty="0"/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что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/>
              <a:t>они заняты </a:t>
            </a:r>
          </a:p>
        </p:txBody>
      </p:sp>
      <p:pic>
        <p:nvPicPr>
          <p:cNvPr id="21519" name="Picture 1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>
            <a:lum contrast="20000"/>
            <a:grayscl/>
          </a:blip>
          <a:srcRect/>
          <a:stretch>
            <a:fillRect/>
          </a:stretch>
        </p:blipFill>
        <p:spPr>
          <a:xfrm>
            <a:off x="4572000" y="1747838"/>
            <a:ext cx="3671888" cy="4351337"/>
          </a:xfrm>
          <a:noFill/>
          <a:ln/>
        </p:spPr>
      </p:pic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6804025" y="5372100"/>
            <a:ext cx="13628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А они</a:t>
            </a:r>
            <a:r>
              <a:rPr lang="ru-RU" sz="2400" dirty="0"/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  <p:bldP spid="215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600" b="1" dirty="0" smtClean="0"/>
              <a:t>Следовательно, сегодня </a:t>
            </a:r>
            <a:r>
              <a:rPr lang="ru-RU" sz="2600" b="1" dirty="0"/>
              <a:t>мы имеем </a:t>
            </a:r>
            <a:r>
              <a:rPr lang="ru-RU" sz="2600" b="1" dirty="0">
                <a:solidFill>
                  <a:srgbClr val="C00000"/>
                </a:solidFill>
              </a:rPr>
              <a:t>другие </a:t>
            </a:r>
            <a:r>
              <a:rPr lang="ru-RU" sz="2600" b="1" dirty="0"/>
              <a:t>практики развития, и, следовательно, другой тип </a:t>
            </a:r>
            <a:r>
              <a:rPr lang="ru-RU" sz="2600" b="1" dirty="0" smtClean="0"/>
              <a:t>личности, неважно одаренной или не очень.</a:t>
            </a:r>
          </a:p>
          <a:p>
            <a:r>
              <a:rPr lang="ru-RU" sz="2600" b="1" dirty="0" smtClean="0"/>
              <a:t>Главная черта такой личности – </a:t>
            </a:r>
            <a:r>
              <a:rPr lang="ru-RU" sz="2600" b="1" dirty="0" smtClean="0">
                <a:solidFill>
                  <a:srgbClr val="7030A0"/>
                </a:solidFill>
              </a:rPr>
              <a:t>отсутствие усилия</a:t>
            </a:r>
            <a:r>
              <a:rPr lang="ru-RU" sz="2600" b="1" dirty="0" smtClean="0"/>
              <a:t>. Они не проходят важный момент развития </a:t>
            </a:r>
            <a:r>
              <a:rPr lang="ru-RU" sz="2400" b="1" dirty="0" smtClean="0">
                <a:solidFill>
                  <a:srgbClr val="C00000"/>
                </a:solidFill>
              </a:rPr>
              <a:t>запрет-конфликт-разрешение. Они НИЧЕГО не  преодолевают.</a:t>
            </a:r>
          </a:p>
          <a:p>
            <a:endParaRPr lang="ru-RU" sz="2600" dirty="0" smtClean="0"/>
          </a:p>
          <a:p>
            <a:endParaRPr lang="ru-RU" sz="2600" dirty="0"/>
          </a:p>
          <a:p>
            <a:endParaRPr lang="ru-RU" sz="2600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600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4211960" cy="46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320481"/>
          </a:xfrm>
        </p:spPr>
        <p:txBody>
          <a:bodyPr/>
          <a:lstStyle/>
          <a:p>
            <a:r>
              <a:rPr lang="ru-RU" b="1" dirty="0" smtClean="0"/>
              <a:t>Итак, мы выяснили, «</a:t>
            </a:r>
            <a:r>
              <a:rPr lang="ru-RU" b="1" dirty="0" smtClean="0">
                <a:solidFill>
                  <a:srgbClr val="C00000"/>
                </a:solidFill>
              </a:rPr>
              <a:t>кто</a:t>
            </a:r>
            <a:r>
              <a:rPr lang="ru-RU" b="1" dirty="0" smtClean="0"/>
              <a:t>» перед нами.</a:t>
            </a:r>
          </a:p>
          <a:p>
            <a:r>
              <a:rPr lang="ru-RU" b="1" dirty="0" smtClean="0"/>
              <a:t>«</a:t>
            </a:r>
            <a:r>
              <a:rPr lang="ru-RU" b="1" dirty="0" smtClean="0">
                <a:solidFill>
                  <a:srgbClr val="7030A0"/>
                </a:solidFill>
              </a:rPr>
              <a:t>Виноватого</a:t>
            </a:r>
            <a:r>
              <a:rPr lang="ru-RU" b="1" dirty="0" smtClean="0"/>
              <a:t>» не нашли, но задаем следующий, весьма любимый нами вопрос</a:t>
            </a:r>
          </a:p>
          <a:p>
            <a:r>
              <a:rPr lang="ru-RU" b="1" dirty="0" smtClean="0"/>
              <a:t>«</a:t>
            </a:r>
            <a:r>
              <a:rPr lang="ru-RU" b="1" dirty="0" smtClean="0">
                <a:solidFill>
                  <a:srgbClr val="C00000"/>
                </a:solidFill>
              </a:rPr>
              <a:t>А что с ним делать</a:t>
            </a:r>
            <a:r>
              <a:rPr lang="ru-RU" b="1" dirty="0" smtClean="0"/>
              <a:t>?»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4250" y="2279268"/>
            <a:ext cx="3117750" cy="431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Здесь перед учителем неизбежно встает вопрос выбора.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Выбор № 1.  Методологический.</a:t>
            </a:r>
          </a:p>
          <a:p>
            <a:r>
              <a:rPr lang="ru-RU" b="1" dirty="0" smtClean="0"/>
              <a:t>Марья Ивановна должна определиться: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ВСЕ</a:t>
            </a:r>
            <a:r>
              <a:rPr lang="ru-RU" b="1" dirty="0" smtClean="0"/>
              <a:t>  дети, с которыми ей довелось работать, одаренные или </a:t>
            </a:r>
            <a:r>
              <a:rPr lang="ru-RU" b="1" dirty="0" smtClean="0">
                <a:solidFill>
                  <a:srgbClr val="7030A0"/>
                </a:solidFill>
              </a:rPr>
              <a:t>НЕ ВСЕ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Вспомним расхожую фразу: «Все дети талантливы»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417646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Если </a:t>
            </a:r>
            <a:r>
              <a:rPr lang="ru-RU" b="1" dirty="0" smtClean="0">
                <a:solidFill>
                  <a:srgbClr val="C00000"/>
                </a:solidFill>
              </a:rPr>
              <a:t>ВСЕ</a:t>
            </a:r>
            <a:r>
              <a:rPr lang="ru-RU" b="1" dirty="0" smtClean="0"/>
              <a:t>, то перед учителем встает задача так  выстроить образовательный процесс, чтобы он развивал </a:t>
            </a:r>
            <a:r>
              <a:rPr lang="ru-RU" b="1" dirty="0" smtClean="0">
                <a:solidFill>
                  <a:srgbClr val="C00000"/>
                </a:solidFill>
              </a:rPr>
              <a:t>ВСЕХ</a:t>
            </a:r>
            <a:r>
              <a:rPr lang="ru-RU" b="1" dirty="0" smtClean="0"/>
              <a:t> детей максимально.</a:t>
            </a:r>
          </a:p>
          <a:p>
            <a:r>
              <a:rPr lang="ru-RU" b="1" dirty="0" smtClean="0"/>
              <a:t>Разумеется, это ДРУГИЕ технологии (проблемное обучения, РО, ТРИЗ, метод интерпретации текста, </a:t>
            </a:r>
            <a:r>
              <a:rPr lang="ru-RU" b="1" dirty="0" err="1" smtClean="0"/>
              <a:t>Щуркова</a:t>
            </a:r>
            <a:r>
              <a:rPr lang="ru-RU" b="1" dirty="0" smtClean="0"/>
              <a:t> и др.), это </a:t>
            </a:r>
            <a:r>
              <a:rPr lang="ru-RU" b="1" dirty="0" smtClean="0">
                <a:solidFill>
                  <a:srgbClr val="C00000"/>
                </a:solidFill>
              </a:rPr>
              <a:t>ДРУГОЙ</a:t>
            </a:r>
            <a:r>
              <a:rPr lang="ru-RU" b="1" dirty="0" smtClean="0"/>
              <a:t> стиль общения, </a:t>
            </a:r>
            <a:r>
              <a:rPr lang="ru-RU" b="1" dirty="0"/>
              <a:t> </a:t>
            </a:r>
            <a:r>
              <a:rPr lang="ru-RU" b="1" dirty="0" smtClean="0"/>
              <a:t>исключающий авторитаризм, приветствующий </a:t>
            </a:r>
            <a:r>
              <a:rPr lang="ru-RU" b="1" i="1" dirty="0" smtClean="0"/>
              <a:t>НЕЗНАНИЕ</a:t>
            </a:r>
            <a:r>
              <a:rPr lang="ru-RU" b="1" dirty="0" smtClean="0"/>
              <a:t>  как старт для познания, </a:t>
            </a:r>
            <a:r>
              <a:rPr lang="ru-RU" b="1" i="1" dirty="0" smtClean="0"/>
              <a:t>СОМНЕНИЕ</a:t>
            </a:r>
            <a:r>
              <a:rPr lang="ru-RU" b="1" dirty="0" smtClean="0"/>
              <a:t> как начало поиска и пр.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149080"/>
            <a:ext cx="3710186" cy="247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2952329"/>
          </a:xfrm>
        </p:spPr>
        <p:txBody>
          <a:bodyPr/>
          <a:lstStyle/>
          <a:p>
            <a:r>
              <a:rPr lang="ru-RU" b="1" dirty="0" smtClean="0"/>
              <a:t>Это легко для учителя? Нет, потому нужно найти в себе силы </a:t>
            </a:r>
            <a:r>
              <a:rPr lang="ru-RU" b="1" dirty="0" smtClean="0">
                <a:solidFill>
                  <a:srgbClr val="C00000"/>
                </a:solidFill>
              </a:rPr>
              <a:t>МЕНЯТЬСЯ</a:t>
            </a:r>
            <a:r>
              <a:rPr lang="ru-RU" b="1" dirty="0" smtClean="0"/>
              <a:t>, иногда кардинально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92896"/>
            <a:ext cx="5015880" cy="376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«ВСТРЕЧА» учителя с одаренным ребенком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ru-RU" b="1" dirty="0" smtClean="0"/>
              <a:t>Мы встречаемся с «</a:t>
            </a:r>
            <a:r>
              <a:rPr lang="ru-RU" b="1" dirty="0" smtClean="0">
                <a:solidFill>
                  <a:srgbClr val="C00000"/>
                </a:solidFill>
              </a:rPr>
              <a:t>чем-то</a:t>
            </a:r>
            <a:r>
              <a:rPr lang="ru-RU" b="1" dirty="0" smtClean="0"/>
              <a:t>» или «</a:t>
            </a:r>
            <a:r>
              <a:rPr lang="ru-RU" b="1" dirty="0" smtClean="0">
                <a:solidFill>
                  <a:srgbClr val="C00000"/>
                </a:solidFill>
              </a:rPr>
              <a:t>кем-то</a:t>
            </a:r>
            <a:r>
              <a:rPr lang="ru-RU" b="1" dirty="0" smtClean="0"/>
              <a:t>», что и кто </a:t>
            </a:r>
            <a:r>
              <a:rPr lang="ru-RU" b="1" dirty="0" smtClean="0">
                <a:solidFill>
                  <a:srgbClr val="C00000"/>
                </a:solidFill>
              </a:rPr>
              <a:t>НЕ УКЛАДЫВАЕТСЯ </a:t>
            </a:r>
            <a:r>
              <a:rPr lang="ru-RU" b="1" dirty="0" smtClean="0"/>
              <a:t>в привычное представление о детях  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12976"/>
            <a:ext cx="4823098" cy="322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548680"/>
            <a:ext cx="4040188" cy="557748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Если </a:t>
            </a:r>
            <a:r>
              <a:rPr lang="ru-RU" sz="2000" b="1" dirty="0" smtClean="0">
                <a:solidFill>
                  <a:srgbClr val="C00000"/>
                </a:solidFill>
              </a:rPr>
              <a:t>не ВСЕ </a:t>
            </a:r>
            <a:r>
              <a:rPr lang="ru-RU" sz="2000" b="1" dirty="0" smtClean="0"/>
              <a:t>дети в той или иной степени одаренные, то стратегия меняется. </a:t>
            </a:r>
          </a:p>
          <a:p>
            <a:r>
              <a:rPr lang="ru-RU" sz="2000" b="1" dirty="0" smtClean="0"/>
              <a:t>С такими детьми начинается «точечная» работа: профильные школы, разработка  индивидуальных траекторий развития, научно-исследовательская работа с такими детьми, олимпиады и пр. Тогда появляются различные программы, вроде нынешней, хотя  история вопроса стара. </a:t>
            </a:r>
          </a:p>
          <a:p>
            <a:r>
              <a:rPr lang="ru-RU" sz="2000" b="1" dirty="0" smtClean="0"/>
              <a:t>Легко ли это учителю здесь? Нет, потому что такой сценарий требует от него особых компетентностей.</a:t>
            </a:r>
            <a:endParaRPr lang="ru-RU" sz="20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638961"/>
            <a:ext cx="4041775" cy="302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Выбор № 2. Самый сложный, потому как нравственный.</a:t>
            </a:r>
          </a:p>
          <a:p>
            <a:r>
              <a:rPr lang="ru-RU" b="1" dirty="0" smtClean="0"/>
              <a:t>Марья Ивановна должна ответить на вопрос: «Что и  кто для меня этот маленький гений Петя  Васечкин? </a:t>
            </a:r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r>
              <a:rPr lang="ru-RU" b="1" dirty="0" smtClean="0"/>
              <a:t> или </a:t>
            </a:r>
            <a:r>
              <a:rPr lang="ru-RU" b="1" dirty="0" smtClean="0">
                <a:solidFill>
                  <a:srgbClr val="7030A0"/>
                </a:solidFill>
              </a:rPr>
              <a:t>средство?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Если </a:t>
            </a:r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r>
              <a:rPr lang="ru-RU" b="1" dirty="0" smtClean="0"/>
              <a:t>, то я буду делать все максимальное и оптимальное для его развития, а в его образовательных результатах отойду в тень. </a:t>
            </a:r>
          </a:p>
          <a:p>
            <a:r>
              <a:rPr lang="ru-RU" b="1" dirty="0" smtClean="0"/>
              <a:t>Если </a:t>
            </a:r>
            <a:r>
              <a:rPr lang="ru-RU" b="1" dirty="0" smtClean="0">
                <a:solidFill>
                  <a:srgbClr val="7030A0"/>
                </a:solidFill>
              </a:rPr>
              <a:t>СРЕДСТВО</a:t>
            </a:r>
            <a:r>
              <a:rPr lang="ru-RU" b="1" dirty="0" smtClean="0"/>
              <a:t>, то поддамся соблазну и узнавая о его успехах, буду гладить себя по голове, приговаривая: «Это Я его учила»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2664296"/>
          </a:xfrm>
        </p:spPr>
        <p:txBody>
          <a:bodyPr/>
          <a:lstStyle/>
          <a:p>
            <a:r>
              <a:rPr lang="ru-RU" b="1" dirty="0" smtClean="0"/>
              <a:t>Вытекающий  вопрос: какова степень </a:t>
            </a:r>
            <a:r>
              <a:rPr lang="ru-RU" b="1" dirty="0" smtClean="0">
                <a:solidFill>
                  <a:srgbClr val="C00000"/>
                </a:solidFill>
              </a:rPr>
              <a:t>МОЕЙ </a:t>
            </a:r>
            <a:r>
              <a:rPr lang="ru-RU" b="1" dirty="0" smtClean="0"/>
              <a:t>ответственности за судьбу одаренного ребенка?</a:t>
            </a:r>
          </a:p>
          <a:p>
            <a:r>
              <a:rPr lang="ru-RU" b="1" dirty="0" smtClean="0"/>
              <a:t>«…Но все же… все же..»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12976"/>
            <a:ext cx="4850904" cy="337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b="1" dirty="0" smtClean="0"/>
              <a:t>Этот выбор гораздо более важен как для развития одаренного ребенка,  так и для профессионального роста учителя.  Корректный ответ на вопрос «Что и кто для меня </a:t>
            </a:r>
            <a:r>
              <a:rPr lang="ru-RU" b="1" dirty="0"/>
              <a:t> </a:t>
            </a:r>
            <a:r>
              <a:rPr lang="ru-RU" b="1" dirty="0" smtClean="0"/>
              <a:t>одаренный Петя Васечкин?» позволит учителю помочь ребенку </a:t>
            </a:r>
            <a:r>
              <a:rPr lang="ru-RU" b="1" dirty="0" smtClean="0">
                <a:solidFill>
                  <a:srgbClr val="C00000"/>
                </a:solidFill>
              </a:rPr>
              <a:t>ОБРАЗОВЫВАТЬСЯ</a:t>
            </a:r>
            <a:r>
              <a:rPr lang="ru-RU" b="1" dirty="0" smtClean="0"/>
              <a:t>, т. е. создать образ «Я», обеспечить условия, где одаренный ребенок   научится </a:t>
            </a:r>
            <a:r>
              <a:rPr lang="ru-RU" b="1" dirty="0" smtClean="0">
                <a:solidFill>
                  <a:srgbClr val="C00000"/>
                </a:solidFill>
              </a:rPr>
              <a:t>САМ</a:t>
            </a:r>
            <a:r>
              <a:rPr lang="ru-RU" b="1" dirty="0" smtClean="0"/>
              <a:t> решать, </a:t>
            </a:r>
            <a:r>
              <a:rPr lang="ru-RU" b="1" dirty="0" smtClean="0">
                <a:solidFill>
                  <a:srgbClr val="C00000"/>
                </a:solidFill>
              </a:rPr>
              <a:t>ЧТО</a:t>
            </a:r>
            <a:r>
              <a:rPr lang="ru-RU" b="1" dirty="0" smtClean="0"/>
              <a:t> ему делать со своей одаренностью и </a:t>
            </a:r>
            <a:r>
              <a:rPr lang="ru-RU" b="1" dirty="0" smtClean="0">
                <a:solidFill>
                  <a:srgbClr val="C00000"/>
                </a:solidFill>
              </a:rPr>
              <a:t>КАК</a:t>
            </a:r>
            <a:r>
              <a:rPr lang="ru-RU" b="1" dirty="0" smtClean="0"/>
              <a:t> с ней не пропасть в жизни.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заключение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1.Педагогические проблемы одаренности имеют комплексный характер, они не замыкаются  только на школе.</a:t>
            </a:r>
          </a:p>
          <a:p>
            <a:r>
              <a:rPr lang="ru-RU" b="1" dirty="0" smtClean="0"/>
              <a:t>2. Для педагога важно знать и понимать, что за явление перед ним, и определиться с приоритетами.</a:t>
            </a:r>
          </a:p>
          <a:p>
            <a:r>
              <a:rPr lang="ru-RU" b="1" dirty="0" smtClean="0"/>
              <a:t>3. В конце концов, Господь </a:t>
            </a:r>
            <a:r>
              <a:rPr lang="ru-RU" b="1" dirty="0" smtClean="0">
                <a:solidFill>
                  <a:srgbClr val="C00000"/>
                </a:solidFill>
              </a:rPr>
              <a:t>не зря </a:t>
            </a:r>
            <a:r>
              <a:rPr lang="ru-RU" b="1" dirty="0" smtClean="0"/>
              <a:t>создает это чудо и проблему: одаренных детей. Это сигнал к тому, чтобы мы все </a:t>
            </a:r>
            <a:r>
              <a:rPr lang="ru-RU" b="1" dirty="0" smtClean="0">
                <a:solidFill>
                  <a:srgbClr val="C00000"/>
                </a:solidFill>
              </a:rPr>
              <a:t>менялись.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Что нам </a:t>
            </a:r>
            <a:r>
              <a:rPr lang="ru-RU" b="1" dirty="0" smtClean="0">
                <a:solidFill>
                  <a:srgbClr val="C00000"/>
                </a:solidFill>
              </a:rPr>
              <a:t>помогает?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 </a:t>
            </a:r>
            <a:r>
              <a:rPr lang="ru-RU" b="1" dirty="0" smtClean="0"/>
              <a:t>общее знание феномена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о</a:t>
            </a:r>
            <a:r>
              <a:rPr lang="ru-RU" b="1" dirty="0" smtClean="0"/>
              <a:t>бщее представление о том, что с ними надо работать по-другому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 </a:t>
            </a:r>
            <a:r>
              <a:rPr lang="ru-RU" b="1" dirty="0" smtClean="0"/>
              <a:t>опыт, равно положительный и отрицательный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 </a:t>
            </a:r>
            <a:r>
              <a:rPr lang="ru-RU" b="1" dirty="0" smtClean="0"/>
              <a:t>и др.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Что </a:t>
            </a:r>
            <a:r>
              <a:rPr lang="ru-RU" b="1" dirty="0" smtClean="0">
                <a:solidFill>
                  <a:srgbClr val="7030A0"/>
                </a:solidFill>
              </a:rPr>
              <a:t>мешает?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отрыв представления о феномене одаренности от конкретных  условий: «детство носит исторический характер» (В.В. Давыдов)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система собственных динамических стереотипов (удобнее работать со средним учеником, ЭТИ </a:t>
            </a:r>
            <a:r>
              <a:rPr lang="ru-RU" b="1" dirty="0"/>
              <a:t> </a:t>
            </a:r>
            <a:r>
              <a:rPr lang="ru-RU" b="1" dirty="0" smtClean="0"/>
              <a:t>дети НЕУДОБНЫ)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сложившаяся система образования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 smtClean="0"/>
              <a:t>Итак, «</a:t>
            </a:r>
            <a:r>
              <a:rPr lang="ru-RU" sz="3100" b="1" dirty="0" smtClean="0">
                <a:solidFill>
                  <a:srgbClr val="C00000"/>
                </a:solidFill>
              </a:rPr>
              <a:t>кто они</a:t>
            </a:r>
            <a:r>
              <a:rPr lang="ru-RU" sz="3100" b="1" dirty="0" smtClean="0"/>
              <a:t>» в конкретных исторических условиях, кроме того, что Бог их наделил особыми талантами?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Сюжет  1.</a:t>
            </a:r>
          </a:p>
          <a:p>
            <a:r>
              <a:rPr lang="ru-RU" b="1" dirty="0" smtClean="0"/>
              <a:t>Действительно, это «другие» дети, что для учителя очевидно порой </a:t>
            </a:r>
            <a:r>
              <a:rPr lang="ru-RU" b="1" dirty="0" smtClean="0">
                <a:solidFill>
                  <a:srgbClr val="C00000"/>
                </a:solidFill>
              </a:rPr>
              <a:t>сразу,</a:t>
            </a:r>
            <a:r>
              <a:rPr lang="ru-RU" b="1" dirty="0" smtClean="0"/>
              <a:t> порой </a:t>
            </a:r>
            <a:r>
              <a:rPr lang="ru-RU" b="1" dirty="0" smtClean="0">
                <a:solidFill>
                  <a:srgbClr val="7030A0"/>
                </a:solidFill>
              </a:rPr>
              <a:t>нет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Вспомним хрестоматийные случаи с Эйнштейном- школьником и др. </a:t>
            </a:r>
          </a:p>
          <a:p>
            <a:r>
              <a:rPr lang="ru-RU" b="1" dirty="0" smtClean="0"/>
              <a:t>Такой</a:t>
            </a:r>
            <a:r>
              <a:rPr lang="ru-RU" b="1" dirty="0"/>
              <a:t> </a:t>
            </a:r>
            <a:r>
              <a:rPr lang="ru-RU" b="1" dirty="0" smtClean="0"/>
              <a:t>ребенок может «проживать» школу либо </a:t>
            </a:r>
            <a:r>
              <a:rPr lang="ru-RU" b="1" dirty="0" smtClean="0">
                <a:solidFill>
                  <a:srgbClr val="C00000"/>
                </a:solidFill>
              </a:rPr>
              <a:t>«благодаря», </a:t>
            </a:r>
            <a:r>
              <a:rPr lang="ru-RU" b="1" dirty="0" smtClean="0"/>
              <a:t>либо </a:t>
            </a:r>
            <a:r>
              <a:rPr lang="ru-RU" b="1" dirty="0" smtClean="0">
                <a:solidFill>
                  <a:srgbClr val="7030A0"/>
                </a:solidFill>
              </a:rPr>
              <a:t>«вопреки»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Сюжет  2.</a:t>
            </a:r>
          </a:p>
          <a:p>
            <a:r>
              <a:rPr lang="ru-RU" b="1" dirty="0" smtClean="0"/>
              <a:t>Многие их них дети-</a:t>
            </a:r>
            <a:r>
              <a:rPr lang="ru-RU" b="1" dirty="0" smtClean="0">
                <a:solidFill>
                  <a:srgbClr val="00B0F0"/>
                </a:solidFill>
              </a:rPr>
              <a:t>индиго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Новая популяция людей, с «другими» паттернами поведения, не укладывающимися в привычные рамки. Не терпят насилия, скуки, однообразия… Проблемные дети с высоким </a:t>
            </a:r>
            <a:r>
              <a:rPr lang="en-US" b="1" dirty="0" smtClean="0"/>
              <a:t>IQ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040188" cy="253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84984"/>
            <a:ext cx="23812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4713387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C</a:t>
            </a:r>
            <a:r>
              <a:rPr lang="ru-RU" b="1" dirty="0" err="1" smtClean="0">
                <a:solidFill>
                  <a:srgbClr val="7030A0"/>
                </a:solidFill>
              </a:rPr>
              <a:t>южет</a:t>
            </a:r>
            <a:r>
              <a:rPr lang="ru-RU" b="1" dirty="0" smtClean="0">
                <a:solidFill>
                  <a:srgbClr val="7030A0"/>
                </a:solidFill>
              </a:rPr>
              <a:t>  3. </a:t>
            </a:r>
          </a:p>
          <a:p>
            <a:r>
              <a:rPr lang="ru-RU" b="1" dirty="0" smtClean="0"/>
              <a:t>Это дети с «трудной» социализацией. У них </a:t>
            </a:r>
            <a:r>
              <a:rPr lang="ru-RU" b="1" dirty="0" smtClean="0">
                <a:solidFill>
                  <a:srgbClr val="7030A0"/>
                </a:solidFill>
              </a:rPr>
              <a:t>обособление </a:t>
            </a:r>
            <a:r>
              <a:rPr lang="ru-RU" b="1" dirty="0" smtClean="0"/>
              <a:t>преобладает над </a:t>
            </a:r>
            <a:r>
              <a:rPr lang="ru-RU" b="1" dirty="0" smtClean="0">
                <a:solidFill>
                  <a:srgbClr val="C00000"/>
                </a:solidFill>
              </a:rPr>
              <a:t>адаптацией.</a:t>
            </a:r>
          </a:p>
          <a:p>
            <a:r>
              <a:rPr lang="ru-RU" b="1" dirty="0" smtClean="0"/>
              <a:t>Отсюда, все факторы и агенты социализации «работают» в абсолютно иных режимах.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648632"/>
            <a:ext cx="4041775" cy="300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Сюжет  4. </a:t>
            </a:r>
          </a:p>
          <a:p>
            <a:r>
              <a:rPr lang="ru-RU" b="1" dirty="0" smtClean="0"/>
              <a:t>Это дети, практически ВСЕ переживающие специфические сложности в семье. Отношение к ним колеблется от завышенных ожиданий или непризнания их одаренности родителями до «делания денег» из таланта ребенка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2634192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1287</Words>
  <Application>Microsoft Office PowerPoint</Application>
  <PresentationFormat>Экран (4:3)</PresentationFormat>
  <Paragraphs>137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ПЕДАГОГИЧЕСКИЕ ПРОБЛЕМЫ ФЕНОМЕНА ОДАРЕННОСТИ</vt:lpstr>
      <vt:lpstr>Слайд 2</vt:lpstr>
      <vt:lpstr>«ВСТРЕЧА» учителя с одаренным ребенком</vt:lpstr>
      <vt:lpstr>Слайд 4</vt:lpstr>
      <vt:lpstr>Слайд 5</vt:lpstr>
      <vt:lpstr>  Итак, «кто они» в конкретных исторических условиях, кроме того, что Бог их наделил особыми талантами?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Тревожная информация № 1</vt:lpstr>
      <vt:lpstr>Готовность к школе</vt:lpstr>
      <vt:lpstr>Тревожная информация № 2</vt:lpstr>
      <vt:lpstr>Слайд 18</vt:lpstr>
      <vt:lpstr>Слайд 19</vt:lpstr>
      <vt:lpstr>0 -1 первый укус  при кормлении</vt:lpstr>
      <vt:lpstr>Слайд 21</vt:lpstr>
      <vt:lpstr>Слайд 22</vt:lpstr>
      <vt:lpstr>6-12 латентная фаза</vt:lpstr>
      <vt:lpstr>12-18 генитальная фаза</vt:lpstr>
      <vt:lpstr>Слайд 25</vt:lpstr>
      <vt:lpstr>Слайд 26</vt:lpstr>
      <vt:lpstr> 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заключение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ПЕДАГОГИЧЕСКИЕ ПРОБЛTVS ФЕНОМЕНА ОДАРЕННОСТИ</dc:title>
  <dc:creator>Free</dc:creator>
  <cp:lastModifiedBy>ВСеменов</cp:lastModifiedBy>
  <cp:revision>28</cp:revision>
  <dcterms:created xsi:type="dcterms:W3CDTF">2011-10-18T03:02:28Z</dcterms:created>
  <dcterms:modified xsi:type="dcterms:W3CDTF">2015-10-14T13:15:34Z</dcterms:modified>
</cp:coreProperties>
</file>